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5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6" r:id="rId10"/>
    <p:sldId id="267" r:id="rId11"/>
    <p:sldId id="268" r:id="rId12"/>
    <p:sldId id="269" r:id="rId13"/>
    <p:sldId id="270" r:id="rId14"/>
  </p:sldIdLst>
  <p:sldSz cx="9144000" cy="5143500" type="screen16x9"/>
  <p:notesSz cx="6858000" cy="9144000"/>
  <p:embeddedFontLst>
    <p:embeddedFont>
      <p:font typeface="Google Sans" panose="020B0604020202020204" charset="0"/>
      <p:regular r:id="rId16"/>
      <p:bold r:id="rId17"/>
      <p:italic r:id="rId18"/>
      <p:boldItalic r:id="rId1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31ef99d2c91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31ef99d2c91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31ef99d2c91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31ef99d2c91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31ef99d2c91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31ef99d2c91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1ef99d2c91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31ef99d2c91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a4e890203a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a4e890203a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1ef99d2c91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1ef99d2c91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1ef99d2c91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31ef99d2c91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31ef99d2c91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31ef99d2c91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1ef99d2c91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1ef99d2c91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1ef99d2c91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1ef99d2c91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1ef99d2c91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31ef99d2c91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1ef99d2c91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31ef99d2c91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1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3" name="Google Shape;63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4"/>
          <p:cNvSpPr txBox="1"/>
          <p:nvPr/>
        </p:nvSpPr>
        <p:spPr>
          <a:xfrm>
            <a:off x="146600" y="2895500"/>
            <a:ext cx="8760000" cy="200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latin typeface="Google Sans"/>
                <a:ea typeface="Google Sans"/>
                <a:cs typeface="Google Sans"/>
                <a:sym typeface="Google Sans"/>
              </a:rPr>
              <a:t>Team Details</a:t>
            </a:r>
            <a:endParaRPr sz="1800" b="1" dirty="0"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latin typeface="Google Sans"/>
              <a:ea typeface="Google Sans"/>
              <a:cs typeface="Google Sans"/>
              <a:sym typeface="Google Sans"/>
            </a:endParaRPr>
          </a:p>
          <a:p>
            <a:pPr marL="571500" lvl="1" algn="l" rtl="0">
              <a:spcBef>
                <a:spcPts val="0"/>
              </a:spcBef>
              <a:spcAft>
                <a:spcPts val="0"/>
              </a:spcAft>
              <a:buSzPts val="1800"/>
            </a:pPr>
            <a:r>
              <a:rPr lang="en-GB" sz="1800" b="1" dirty="0">
                <a:latin typeface="Google Sans"/>
                <a:ea typeface="Google Sans"/>
                <a:cs typeface="Google Sans"/>
                <a:sym typeface="Google Sans"/>
              </a:rPr>
              <a:t>Localhost:3000 </a:t>
            </a:r>
          </a:p>
          <a:p>
            <a:pPr marL="571500" lvl="1" algn="l" rtl="0">
              <a:spcBef>
                <a:spcPts val="0"/>
              </a:spcBef>
              <a:spcAft>
                <a:spcPts val="0"/>
              </a:spcAft>
              <a:buSzPts val="1800"/>
            </a:pPr>
            <a:r>
              <a:rPr lang="en-GB" sz="1800" b="1" dirty="0">
                <a:latin typeface="Google Sans"/>
                <a:ea typeface="Google Sans"/>
                <a:cs typeface="Google Sans"/>
                <a:sym typeface="Google Sans"/>
              </a:rPr>
              <a:t>Thanus Kumaar A </a:t>
            </a:r>
            <a:endParaRPr sz="1800" b="1" dirty="0">
              <a:latin typeface="Google Sans"/>
              <a:ea typeface="Google Sans"/>
              <a:cs typeface="Google Sans"/>
              <a:sym typeface="Google Sans"/>
            </a:endParaRPr>
          </a:p>
          <a:p>
            <a:pPr marL="571500" lvl="1" algn="l" rtl="0">
              <a:spcBef>
                <a:spcPts val="0"/>
              </a:spcBef>
              <a:spcAft>
                <a:spcPts val="0"/>
              </a:spcAft>
              <a:buSzPts val="1800"/>
            </a:pPr>
            <a:r>
              <a:rPr lang="en-US" sz="1800" b="1" dirty="0">
                <a:latin typeface="Google Sans"/>
                <a:ea typeface="Google Sans"/>
                <a:cs typeface="Google Sans"/>
                <a:sym typeface="Google Sans"/>
              </a:rPr>
              <a:t>Open Innovation for a better tomorrow</a:t>
            </a:r>
            <a:r>
              <a:rPr lang="en-GB" sz="1800" b="1" dirty="0">
                <a:latin typeface="Google Sans"/>
                <a:ea typeface="Google Sans"/>
                <a:cs typeface="Google Sans"/>
                <a:sym typeface="Google Sans"/>
              </a:rPr>
              <a:t>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2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7" name="Google Shape;137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4"/>
          <p:cNvSpPr txBox="1"/>
          <p:nvPr/>
        </p:nvSpPr>
        <p:spPr>
          <a:xfrm>
            <a:off x="109950" y="781900"/>
            <a:ext cx="8894100" cy="6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Google Sans"/>
                <a:ea typeface="Google Sans"/>
                <a:cs typeface="Google Sans"/>
                <a:sym typeface="Google Sans"/>
              </a:rPr>
              <a:t>Additional Details/Future Development (if any)</a:t>
            </a:r>
            <a:endParaRPr sz="1800"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2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5" name="Google Shape;145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5"/>
          <p:cNvSpPr txBox="1"/>
          <p:nvPr/>
        </p:nvSpPr>
        <p:spPr>
          <a:xfrm>
            <a:off x="146600" y="843000"/>
            <a:ext cx="8833200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Google Sans"/>
                <a:ea typeface="Google Sans"/>
                <a:cs typeface="Google Sans"/>
                <a:sym typeface="Google Sans"/>
              </a:rPr>
              <a:t>Provide links to your:</a:t>
            </a:r>
            <a:endParaRPr sz="1800"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Google Sans"/>
              <a:ea typeface="Google Sans"/>
              <a:cs typeface="Google Sans"/>
              <a:sym typeface="Google Sans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Google Sans"/>
              <a:buAutoNum type="arabicPeriod"/>
            </a:pPr>
            <a:r>
              <a:rPr lang="en-GB" sz="1800">
                <a:latin typeface="Google Sans"/>
                <a:ea typeface="Google Sans"/>
                <a:cs typeface="Google Sans"/>
                <a:sym typeface="Google Sans"/>
              </a:rPr>
              <a:t>GitHub Public Repository</a:t>
            </a:r>
            <a:endParaRPr sz="1800">
              <a:latin typeface="Google Sans"/>
              <a:ea typeface="Google Sans"/>
              <a:cs typeface="Google Sans"/>
              <a:sym typeface="Google Sans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Google Sans"/>
              <a:buAutoNum type="arabicPeriod"/>
            </a:pPr>
            <a:r>
              <a:rPr lang="en-GB" sz="1800">
                <a:latin typeface="Google Sans"/>
                <a:ea typeface="Google Sans"/>
                <a:cs typeface="Google Sans"/>
                <a:sym typeface="Google Sans"/>
              </a:rPr>
              <a:t>Demo Video Link (3 Minutes)</a:t>
            </a:r>
            <a:endParaRPr sz="1800">
              <a:latin typeface="Google Sans"/>
              <a:ea typeface="Google Sans"/>
              <a:cs typeface="Google Sans"/>
              <a:sym typeface="Google Sans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Google Sans"/>
              <a:buAutoNum type="arabicPeriod"/>
            </a:pPr>
            <a:r>
              <a:rPr lang="en-GB" sz="1800">
                <a:latin typeface="Google Sans"/>
                <a:ea typeface="Google Sans"/>
                <a:cs typeface="Google Sans"/>
                <a:sym typeface="Google Sans"/>
              </a:rPr>
              <a:t>MVP Link</a:t>
            </a:r>
            <a:endParaRPr sz="1800"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6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26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3" name="Google Shape;153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7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27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0" name="Google Shape;160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5"/>
          <p:cNvSpPr txBox="1"/>
          <p:nvPr/>
        </p:nvSpPr>
        <p:spPr>
          <a:xfrm>
            <a:off x="100500" y="627929"/>
            <a:ext cx="8943000" cy="4211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US" sz="2200" b="1" dirty="0"/>
              <a:t>SustAIn</a:t>
            </a:r>
          </a:p>
          <a:p>
            <a:pPr>
              <a:buNone/>
            </a:pPr>
            <a:endParaRPr lang="en-US" b="1" dirty="0"/>
          </a:p>
          <a:p>
            <a:pPr>
              <a:buNone/>
            </a:pPr>
            <a:r>
              <a:rPr lang="en-US" sz="1800" dirty="0"/>
              <a:t>As AI usage continues to rise - especially in the form of large language models and generative tools - users remain unaware of the hidden environmental cost associated with their queries. SustAIn addresses this gap through a simple yet powerful solution.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US" sz="1800" dirty="0"/>
              <a:t>SustAIn is a Chrome extension that tracks and displays the </a:t>
            </a:r>
            <a:r>
              <a:rPr lang="en-US" sz="1800" b="1" dirty="0"/>
              <a:t>estimated energy</a:t>
            </a:r>
            <a:r>
              <a:rPr lang="en-US" sz="1800" dirty="0"/>
              <a:t>, </a:t>
            </a:r>
            <a:r>
              <a:rPr lang="en-US" sz="1800" b="1" dirty="0"/>
              <a:t>carbon emissions</a:t>
            </a:r>
            <a:r>
              <a:rPr lang="en-US" sz="1800" dirty="0"/>
              <a:t>, and </a:t>
            </a:r>
            <a:r>
              <a:rPr lang="en-US" sz="1800" b="1" dirty="0"/>
              <a:t>water consumption</a:t>
            </a:r>
            <a:r>
              <a:rPr lang="en-US" sz="1800" dirty="0"/>
              <a:t> of AI queries made by users on popular platforms. The extension uses well-established research, formulas, and a query classification AI model hosted on Vertex AI to calculate these sustainability metrics in real-time.</a:t>
            </a:r>
          </a:p>
          <a:p>
            <a:pPr>
              <a:buNone/>
            </a:pPr>
            <a:endParaRPr lang="en-US" dirty="0"/>
          </a:p>
          <a:p>
            <a:r>
              <a:rPr lang="en-US" sz="1800" dirty="0"/>
              <a:t>By providing transparent, accessible insights directly in the user's browser, SustAIn empowers individuals and organizations to become more mindful of their AI usage and make environmentally informed decisions.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6"/>
          <p:cNvSpPr txBox="1"/>
          <p:nvPr/>
        </p:nvSpPr>
        <p:spPr>
          <a:xfrm>
            <a:off x="179850" y="498880"/>
            <a:ext cx="8784300" cy="44596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How different is it from any of the other existing ideas?</a:t>
            </a:r>
          </a:p>
          <a:p>
            <a:pPr marL="17145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/>
              <a:t>While several tools exist to track carbon footprints in general cloud services, </a:t>
            </a:r>
            <a:r>
              <a:rPr lang="en-US" sz="1200" b="1" dirty="0"/>
              <a:t>SustAIn stands out as the first browser-based solution focused specifically on the sustainability of AI usage</a:t>
            </a:r>
            <a:r>
              <a:rPr lang="en-US" sz="1200" dirty="0"/>
              <a:t>. </a:t>
            </a:r>
          </a:p>
          <a:p>
            <a:pPr marL="17145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/>
              <a:t>Unlike platforms that assess full-scale infrastructure emissions, our lightweight Chrome extension provides </a:t>
            </a:r>
            <a:r>
              <a:rPr lang="en-US" sz="1200" b="1" dirty="0"/>
              <a:t>real-time feedback at the query level</a:t>
            </a:r>
            <a:r>
              <a:rPr lang="en-US" sz="1200" dirty="0"/>
              <a:t>, focusing on </a:t>
            </a:r>
            <a:r>
              <a:rPr lang="en-US" sz="1200" b="1" dirty="0"/>
              <a:t>generative AI tools like ChatGPT, Gemini, and others</a:t>
            </a:r>
            <a:r>
              <a:rPr lang="en-US" sz="1200" dirty="0"/>
              <a:t>. There are </a:t>
            </a:r>
            <a:r>
              <a:rPr lang="en-US" sz="1200" b="1" dirty="0"/>
              <a:t>no existing extensions that track or visualize the environmental impact of AI queries</a:t>
            </a:r>
            <a:r>
              <a:rPr lang="en-US" sz="1200" dirty="0"/>
              <a:t> for end-users in this focused, accessible way.</a:t>
            </a:r>
          </a:p>
          <a:p>
            <a:pPr marL="17145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200" dirty="0">
              <a:latin typeface="Google Sans"/>
              <a:ea typeface="Google Sans"/>
              <a:cs typeface="Google Sans"/>
              <a:sym typeface="Google Sans"/>
            </a:endParaRPr>
          </a:p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GB" sz="1600" dirty="0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How will it be able to solve the problem?</a:t>
            </a:r>
          </a:p>
          <a:p>
            <a:pPr marL="17145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/>
              <a:t>SustAIn solves the awareness gap in AI's environmental cost by making sustainability metrics </a:t>
            </a:r>
            <a:r>
              <a:rPr lang="en-US" sz="1200" b="1" dirty="0"/>
              <a:t>visible, relatable, and real-time</a:t>
            </a:r>
            <a:r>
              <a:rPr lang="en-US" sz="1200" dirty="0"/>
              <a:t>. It uses </a:t>
            </a:r>
            <a:r>
              <a:rPr lang="en-US" sz="1200" b="1" dirty="0"/>
              <a:t>research-backed estimates</a:t>
            </a:r>
            <a:r>
              <a:rPr lang="en-US" sz="1200" dirty="0"/>
              <a:t> and contextual comparisons (like energy used vs. household appliances or water used vs. bottles) to help users </a:t>
            </a:r>
            <a:r>
              <a:rPr lang="en-US" sz="1200" b="1" dirty="0"/>
              <a:t>understand the consequences of their AI usage</a:t>
            </a:r>
            <a:r>
              <a:rPr lang="en-US" sz="1200" dirty="0"/>
              <a:t>. </a:t>
            </a:r>
          </a:p>
          <a:p>
            <a:pPr marL="17145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/>
              <a:t>By embedding this insight directly in their browsing experience, users are empowered to </a:t>
            </a:r>
            <a:r>
              <a:rPr lang="en-US" sz="1200" b="1" dirty="0"/>
              <a:t>make conscious choices</a:t>
            </a:r>
            <a:r>
              <a:rPr lang="en-US" sz="1200" dirty="0"/>
              <a:t>, potentially reducing unnecessary or excessive AI interactions and promoting more sustainable habits.</a:t>
            </a:r>
          </a:p>
          <a:p>
            <a:pPr marL="17145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200" dirty="0">
              <a:latin typeface="Google Sans"/>
              <a:ea typeface="Google Sans"/>
              <a:cs typeface="Google Sans"/>
              <a:sym typeface="Google Sans"/>
            </a:endParaRPr>
          </a:p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GB" sz="1600" dirty="0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USP of the proposed solution</a:t>
            </a:r>
            <a:endParaRPr sz="1600" dirty="0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First-of-its-kind Chrome Extension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providing sustainability insights specifically for 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AI and LLM usage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Real-time environmental metrics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(energy, water, CO₂) shown for individual AI queries.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Backed by proven methodologies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using data simulations, open APIs, and published research.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Non-intrusive and easy to adopt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—no need for backend integration or platform-level access.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Scalable and embeddable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allowing businesses to integrate the sustainability widget into their own dashboards or apps.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7"/>
          <p:cNvSpPr txBox="1"/>
          <p:nvPr/>
        </p:nvSpPr>
        <p:spPr>
          <a:xfrm>
            <a:off x="195475" y="855225"/>
            <a:ext cx="8698800" cy="54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latin typeface="Google Sans"/>
                <a:ea typeface="Google Sans"/>
                <a:cs typeface="Google Sans"/>
                <a:sym typeface="Google Sans"/>
              </a:rPr>
              <a:t>List of features offered by the solution</a:t>
            </a:r>
            <a:endParaRPr sz="1800" dirty="0"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18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9" name="Google Shape;89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8"/>
          <p:cNvSpPr txBox="1"/>
          <p:nvPr/>
        </p:nvSpPr>
        <p:spPr>
          <a:xfrm>
            <a:off x="186000" y="555712"/>
            <a:ext cx="8772000" cy="5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latin typeface="Google Sans"/>
                <a:ea typeface="Google Sans"/>
                <a:cs typeface="Google Sans"/>
                <a:sym typeface="Google Sans"/>
              </a:rPr>
              <a:t>Process flow diagram</a:t>
            </a:r>
            <a:endParaRPr sz="1800" dirty="0"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998DAAE-8DC6-5F8F-F744-2156EC2C87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811" y="997881"/>
            <a:ext cx="8862377" cy="397631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9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19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7" name="Google Shape;97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9"/>
          <p:cNvSpPr txBox="1"/>
          <p:nvPr/>
        </p:nvSpPr>
        <p:spPr>
          <a:xfrm>
            <a:off x="210450" y="574850"/>
            <a:ext cx="8723100" cy="5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latin typeface="Google Sans"/>
                <a:ea typeface="Google Sans"/>
                <a:cs typeface="Google Sans"/>
                <a:sym typeface="Google Sans"/>
              </a:rPr>
              <a:t>Wireframes/Mock diagrams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708623C-0CF2-836E-4164-DFACDA9C77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7789" y="1033394"/>
            <a:ext cx="5748422" cy="3867012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29DC0C7-D57A-15ED-D80A-A340DE4966F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8509" b="9025"/>
          <a:stretch/>
        </p:blipFill>
        <p:spPr>
          <a:xfrm>
            <a:off x="180796" y="945718"/>
            <a:ext cx="8782408" cy="4073913"/>
          </a:xfrm>
          <a:prstGeom prst="rect">
            <a:avLst/>
          </a:prstGeom>
        </p:spPr>
      </p:pic>
      <p:sp>
        <p:nvSpPr>
          <p:cNvPr id="106" name="Google Shape;106;p20"/>
          <p:cNvSpPr txBox="1"/>
          <p:nvPr/>
        </p:nvSpPr>
        <p:spPr>
          <a:xfrm>
            <a:off x="311692" y="549338"/>
            <a:ext cx="2683662" cy="396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latin typeface="Google Sans"/>
                <a:ea typeface="Google Sans"/>
                <a:cs typeface="Google Sans"/>
                <a:sym typeface="Google Sans"/>
              </a:rPr>
              <a:t>Architecture diagram</a:t>
            </a:r>
            <a:endParaRPr sz="1800" dirty="0"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1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2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3" name="Google Shape;113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1"/>
          <p:cNvSpPr txBox="1"/>
          <p:nvPr/>
        </p:nvSpPr>
        <p:spPr>
          <a:xfrm>
            <a:off x="179850" y="624767"/>
            <a:ext cx="8784300" cy="462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latin typeface="Google Sans"/>
                <a:ea typeface="Google Sans"/>
                <a:cs typeface="Google Sans"/>
                <a:sym typeface="Google Sans"/>
              </a:rPr>
              <a:t>Technologies used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9BAB5E4E-58B5-9205-4C92-CFA185B345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7491995"/>
              </p:ext>
            </p:extLst>
          </p:nvPr>
        </p:nvGraphicFramePr>
        <p:xfrm>
          <a:off x="1524000" y="1397343"/>
          <a:ext cx="6096000" cy="2873563"/>
        </p:xfrm>
        <a:graphic>
          <a:graphicData uri="http://schemas.openxmlformats.org/drawingml/2006/table">
            <a:tbl>
              <a:tblPr firstRow="1" bandRow="1">
                <a:tableStyleId>{85BE263C-DBD7-4A20-BB59-AAB30ACAA65A}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1973489077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414043840"/>
                    </a:ext>
                  </a:extLst>
                </a:gridCol>
              </a:tblGrid>
              <a:tr h="434123">
                <a:tc>
                  <a:txBody>
                    <a:bodyPr/>
                    <a:lstStyle/>
                    <a:p>
                      <a:r>
                        <a:rPr lang="en-IN" dirty="0"/>
                        <a:t>Layer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Technologies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7791978"/>
                  </a:ext>
                </a:extLst>
              </a:tr>
              <a:tr h="487888">
                <a:tc>
                  <a:txBody>
                    <a:bodyPr/>
                    <a:lstStyle/>
                    <a:p>
                      <a:r>
                        <a:rPr lang="en-IN" dirty="0"/>
                        <a:t>Chrome Extension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React JS, Manifest v3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3183821"/>
                  </a:ext>
                </a:extLst>
              </a:tr>
              <a:tr h="487888">
                <a:tc>
                  <a:txBody>
                    <a:bodyPr/>
                    <a:lstStyle/>
                    <a:p>
                      <a:r>
                        <a:rPr lang="en-IN" dirty="0"/>
                        <a:t>Backend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Express JS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89219010"/>
                  </a:ext>
                </a:extLst>
              </a:tr>
              <a:tr h="487888">
                <a:tc>
                  <a:txBody>
                    <a:bodyPr/>
                    <a:lstStyle/>
                    <a:p>
                      <a:r>
                        <a:rPr lang="en-IN" dirty="0"/>
                        <a:t>ML Pipeline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GCP Vertex AI, </a:t>
                      </a:r>
                      <a:r>
                        <a:rPr lang="en-IN" dirty="0" err="1"/>
                        <a:t>AutoML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39282897"/>
                  </a:ext>
                </a:extLst>
              </a:tr>
              <a:tr h="487888">
                <a:tc>
                  <a:txBody>
                    <a:bodyPr/>
                    <a:lstStyle/>
                    <a:p>
                      <a:r>
                        <a:rPr lang="en-IN" dirty="0"/>
                        <a:t>External APIs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effectLst/>
                        </a:rPr>
                        <a:t>Electricity Maps, IP-API, </a:t>
                      </a:r>
                      <a:r>
                        <a:rPr lang="en-IN" dirty="0" err="1">
                          <a:effectLst/>
                        </a:rPr>
                        <a:t>TimeAPI</a:t>
                      </a:r>
                      <a:endParaRPr lang="en-IN" dirty="0">
                        <a:effectLst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93557060"/>
                  </a:ext>
                </a:extLst>
              </a:tr>
              <a:tr h="487888">
                <a:tc>
                  <a:txBody>
                    <a:bodyPr/>
                    <a:lstStyle/>
                    <a:p>
                      <a:r>
                        <a:rPr lang="en-IN" dirty="0">
                          <a:effectLst/>
                        </a:rPr>
                        <a:t>DevOps &amp; Hosting</a:t>
                      </a:r>
                    </a:p>
                  </a:txBody>
                  <a:tcPr marL="99060" marR="990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effectLst/>
                        </a:rPr>
                        <a:t>Google Cloud Platform (GCP)</a:t>
                      </a:r>
                    </a:p>
                  </a:txBody>
                  <a:tcPr marL="99060" marR="990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618543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2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9" name="Google Shape;129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3"/>
          <p:cNvSpPr txBox="1"/>
          <p:nvPr/>
        </p:nvSpPr>
        <p:spPr>
          <a:xfrm>
            <a:off x="210450" y="595029"/>
            <a:ext cx="8723100" cy="5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latin typeface="Google Sans"/>
                <a:ea typeface="Google Sans"/>
                <a:cs typeface="Google Sans"/>
                <a:sym typeface="Google Sans"/>
              </a:rPr>
              <a:t>Snapshots of the MVP</a:t>
            </a:r>
            <a:endParaRPr sz="1800" dirty="0"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B1C053-7E9D-23A6-E5D3-882FADC441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692" y="1097212"/>
            <a:ext cx="3613537" cy="215795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60</TotalTime>
  <Words>504</Words>
  <Application>Microsoft Office PowerPoint</Application>
  <PresentationFormat>On-screen Show (16:9)</PresentationFormat>
  <Paragraphs>50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Google Sans</vt:lpstr>
      <vt:lpstr>Arial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Thanuskumaar A</cp:lastModifiedBy>
  <cp:revision>3</cp:revision>
  <dcterms:modified xsi:type="dcterms:W3CDTF">2025-03-24T07:49:32Z</dcterms:modified>
</cp:coreProperties>
</file>